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9" r:id="rId1"/>
  </p:sldMasterIdLst>
  <p:notesMasterIdLst>
    <p:notesMasterId r:id="rId11"/>
  </p:notesMasterIdLst>
  <p:sldIdLst>
    <p:sldId id="1052" r:id="rId2"/>
    <p:sldId id="1161" r:id="rId3"/>
    <p:sldId id="1608" r:id="rId4"/>
    <p:sldId id="1616" r:id="rId5"/>
    <p:sldId id="1617" r:id="rId6"/>
    <p:sldId id="1618" r:id="rId7"/>
    <p:sldId id="1619" r:id="rId8"/>
    <p:sldId id="1620" r:id="rId9"/>
    <p:sldId id="162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제목" id="{FA83B7E8-449A-4823-8885-036374A21A98}">
          <p14:sldIdLst>
            <p14:sldId id="1052"/>
          </p14:sldIdLst>
        </p14:section>
        <p14:section name="Workflow" id="{2D7FCFEB-1562-440E-80F2-C0E43D226E7E}">
          <p14:sldIdLst>
            <p14:sldId id="1161"/>
            <p14:sldId id="1608"/>
            <p14:sldId id="1616"/>
            <p14:sldId id="1617"/>
            <p14:sldId id="1618"/>
            <p14:sldId id="1619"/>
            <p14:sldId id="1620"/>
            <p14:sldId id="162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지환 경" initials="지경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14" y="108"/>
      </p:cViewPr>
      <p:guideLst>
        <p:guide orient="horz" pos="2158"/>
        <p:guide pos="3839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A3342EE-4AD7-48DA-A934-70F7E98C44E4}" type="datetime1">
              <a:rPr lang="ko-KR" altLang="en-US"/>
              <a:pPr lvl="0">
                <a:defRPr/>
              </a:pPr>
              <a:t>2025-03-07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</a:p>
          <a:p>
            <a:pPr lvl="1">
              <a:defRPr/>
            </a:pPr>
            <a:r>
              <a:rPr lang="ko-KR" altLang="en-US"/>
              <a:t>두 번째 수준</a:t>
            </a:r>
          </a:p>
          <a:p>
            <a:pPr lvl="2">
              <a:defRPr/>
            </a:pPr>
            <a:r>
              <a:rPr lang="ko-KR" altLang="en-US"/>
              <a:t>세 번째 수준</a:t>
            </a:r>
          </a:p>
          <a:p>
            <a:pPr lvl="3">
              <a:defRPr/>
            </a:pPr>
            <a:r>
              <a:rPr lang="ko-KR" altLang="en-US"/>
              <a:t>네 번째 수준</a:t>
            </a:r>
          </a:p>
          <a:p>
            <a:pPr lvl="4">
              <a:defRPr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D224C4AD-1E59-4904-B575-EFD27B0E8414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93663" y="744538"/>
            <a:ext cx="6613525" cy="3721100"/>
          </a:xfrm>
          <a:noFill/>
          <a:ln>
            <a:solidFill>
              <a:srgbClr val="000000"/>
            </a:solidFill>
            <a:miter/>
          </a:ln>
        </p:spPr>
      </p:sp>
      <p:sp>
        <p:nvSpPr>
          <p:cNvPr id="37891" name="슬라이드 노트 개체 틀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 wrap="square" anchor="t" anchorCtr="0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  <a:defRPr/>
            </a:pPr>
            <a:endParaRPr lang="ko-KR" altLang="en-US"/>
          </a:p>
        </p:txBody>
      </p:sp>
      <p:sp>
        <p:nvSpPr>
          <p:cNvPr id="37892" name="슬라이드 번호 개체 틀 3"/>
          <p:cNvSpPr>
            <a:spLocks noGrp="1"/>
          </p:cNvSpPr>
          <p:nvPr>
            <p:ph type="sldNum" sz="quarter" idx="5"/>
          </p:nvPr>
        </p:nvSpPr>
        <p:spPr>
          <a:noFill/>
          <a:ln>
            <a:miter/>
          </a:ln>
        </p:spPr>
        <p:txBody>
          <a:bodyPr wrap="square" anchorCtr="0">
            <a:prstTxWarp prst="textNoShape">
              <a:avLst/>
            </a:prstTxWarp>
          </a:bodyPr>
          <a:lstStyle/>
          <a:p>
            <a:pPr marL="0" marR="0" lvl="0" indent="0" algn="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fld id="{87018524-04F9-4524-BB6A-4953F75CBA49}" type="slidenum">
              <a:rPr kumimoji="1" lang="en-US" altLang="en-US" sz="12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굴림"/>
                <a:ea typeface="굴림"/>
                <a:cs typeface="+mn-cs"/>
              </a:rPr>
              <a:pPr marL="0" marR="0" lvl="0" indent="0" algn="r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t>1</a:t>
            </a:fld>
            <a:endParaRPr kumimoji="1" lang="en-US" altLang="en-US" sz="12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굴림"/>
              <a:ea typeface="굴림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6113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8836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0"/>
          <p:cNvSpPr>
            <a:spLocks noChangeArrowheads="1"/>
          </p:cNvSpPr>
          <p:nvPr/>
        </p:nvSpPr>
        <p:spPr bwMode="auto">
          <a:xfrm>
            <a:off x="11596078" y="6629400"/>
            <a:ext cx="595922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2075" tIns="46038" rIns="92075" bIns="46038" anchor="b"/>
          <a:lstStyle/>
          <a:p>
            <a:pPr algn="r" latinLnBrk="0">
              <a:defRPr/>
            </a:pPr>
            <a:fld id="{D88098A8-8D69-4E8A-B91B-0788F4BC434F}" type="slidenum">
              <a:rPr lang="en-US" altLang="ko-KR" sz="900">
                <a:solidFill>
                  <a:srgbClr val="7F7F7F"/>
                </a:solidFill>
                <a:latin typeface="Tahoma" pitchFamily="34" charset="0"/>
                <a:ea typeface="굴림" pitchFamily="50" charset="-127"/>
                <a:cs typeface="Tahoma" pitchFamily="34" charset="0"/>
              </a:rPr>
              <a:pPr algn="r" latinLnBrk="0">
                <a:defRPr/>
              </a:pPr>
              <a:t>‹#›</a:t>
            </a:fld>
            <a:endParaRPr lang="en-US" altLang="ko-KR" sz="900">
              <a:solidFill>
                <a:srgbClr val="7F7F7F"/>
              </a:solidFill>
              <a:latin typeface="Tahoma" pitchFamily="34" charset="0"/>
              <a:ea typeface="굴림" pitchFamily="50" charset="-127"/>
              <a:cs typeface="Tahoma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93785" y="76200"/>
            <a:ext cx="8909538" cy="6718738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162930"/>
              </p:ext>
            </p:extLst>
          </p:nvPr>
        </p:nvGraphicFramePr>
        <p:xfrm>
          <a:off x="9097108" y="1303345"/>
          <a:ext cx="3001108" cy="5504316"/>
        </p:xfrm>
        <a:graphic>
          <a:graphicData uri="http://schemas.openxmlformats.org/drawingml/2006/table">
            <a:tbl>
              <a:tblPr/>
              <a:tblGrid>
                <a:gridCol w="468923">
                  <a:extLst>
                    <a:ext uri="{9D8B030D-6E8A-4147-A177-3AD203B41FA5}">
                      <a16:colId xmlns:a16="http://schemas.microsoft.com/office/drawing/2014/main" val="2023117794"/>
                    </a:ext>
                  </a:extLst>
                </a:gridCol>
                <a:gridCol w="1500554">
                  <a:extLst>
                    <a:ext uri="{9D8B030D-6E8A-4147-A177-3AD203B41FA5}">
                      <a16:colId xmlns:a16="http://schemas.microsoft.com/office/drawing/2014/main" val="2052788520"/>
                    </a:ext>
                  </a:extLst>
                </a:gridCol>
                <a:gridCol w="468923">
                  <a:extLst>
                    <a:ext uri="{9D8B030D-6E8A-4147-A177-3AD203B41FA5}">
                      <a16:colId xmlns:a16="http://schemas.microsoft.com/office/drawing/2014/main" val="3995541348"/>
                    </a:ext>
                  </a:extLst>
                </a:gridCol>
                <a:gridCol w="562708">
                  <a:extLst>
                    <a:ext uri="{9D8B030D-6E8A-4147-A177-3AD203B41FA5}">
                      <a16:colId xmlns:a16="http://schemas.microsoft.com/office/drawing/2014/main" val="3263991143"/>
                    </a:ext>
                  </a:extLst>
                </a:gridCol>
              </a:tblGrid>
              <a:tr h="181199">
                <a:tc gridSpan="4">
                  <a:txBody>
                    <a:bodyPr/>
                    <a:lstStyle/>
                    <a:p>
                      <a:pPr marL="0" marR="0" lvl="0" indent="0" algn="ctr" defTabSz="703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화면설명</a:t>
                      </a:r>
                      <a:endParaRPr kumimoji="1" lang="en-US" altLang="ko-KR" sz="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4308" marR="44308" marT="36000" marB="36000" anchor="ctr" horzOverflow="overflow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703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23816"/>
                  </a:ext>
                </a:extLst>
              </a:tr>
              <a:tr h="5310396">
                <a:tc gridSpan="4">
                  <a:txBody>
                    <a:bodyPr/>
                    <a:lstStyle/>
                    <a:p>
                      <a:pPr marL="0" marR="0" lvl="0" indent="0" algn="ctr" defTabSz="703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44308" marR="44308" marT="36000" marB="36000" anchor="ctr" horzOverflow="overflow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703263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ko-KR" altLang="ko-KR" sz="7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 horzOverflow="overflow">
                    <a:lnL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652431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EBA920D7-824C-6AC0-F6F1-C068483BD056}"/>
              </a:ext>
            </a:extLst>
          </p:cNvPr>
          <p:cNvSpPr/>
          <p:nvPr userDrawn="1"/>
        </p:nvSpPr>
        <p:spPr>
          <a:xfrm>
            <a:off x="93784" y="5346441"/>
            <a:ext cx="8909538" cy="1438942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CBD8491-30B8-CDB1-5D18-9632B6BA26BC}"/>
              </a:ext>
            </a:extLst>
          </p:cNvPr>
          <p:cNvSpPr/>
          <p:nvPr userDrawn="1"/>
        </p:nvSpPr>
        <p:spPr>
          <a:xfrm>
            <a:off x="93784" y="5157192"/>
            <a:ext cx="8909538" cy="198579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dirty="0">
                <a:solidFill>
                  <a:schemeClr val="tx1"/>
                </a:solidFill>
              </a:rPr>
              <a:t>추가 설명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4775380-0412-9F88-0C7C-AD8BA6A7D9B3}"/>
              </a:ext>
            </a:extLst>
          </p:cNvPr>
          <p:cNvSpPr/>
          <p:nvPr userDrawn="1"/>
        </p:nvSpPr>
        <p:spPr>
          <a:xfrm flipV="1">
            <a:off x="9095994" y="65314"/>
            <a:ext cx="3001108" cy="1156996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/>
          </a:p>
        </p:txBody>
      </p:sp>
    </p:spTree>
    <p:extLst>
      <p:ext uri="{BB962C8B-B14F-4D97-AF65-F5344CB8AC3E}">
        <p14:creationId xmlns:p14="http://schemas.microsoft.com/office/powerpoint/2010/main" val="514940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5003596"/>
            <a:ext cx="12192000" cy="18544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8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  <p:sp>
        <p:nvSpPr>
          <p:cNvPr id="30" name="Text Box 86"/>
          <p:cNvSpPr txBox="1">
            <a:spLocks noChangeArrowheads="1"/>
          </p:cNvSpPr>
          <p:nvPr/>
        </p:nvSpPr>
        <p:spPr>
          <a:xfrm>
            <a:off x="2238279" y="1925529"/>
            <a:ext cx="6263890" cy="103786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 anchor="ctr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r>
              <a:rPr kumimoji="1" lang="ko-KR" altLang="en-US" sz="2800" b="1" i="0" u="none" strike="noStrike" kern="1200" cap="none" spc="0" normalizeH="0" baseline="0">
                <a:solidFill>
                  <a:schemeClr val="tx2">
                    <a:lumMod val="40000"/>
                    <a:lumOff val="60000"/>
                  </a:schemeClr>
                </a:solidFill>
                <a:effectLst/>
                <a:uLnTx/>
                <a:uFillTx/>
                <a:latin typeface="맑은 고딕"/>
                <a:ea typeface="+mn-ea"/>
                <a:cs typeface="+mn-cs"/>
              </a:rPr>
              <a:t>출하요청 자동화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3466655"/>
              </p:ext>
            </p:extLst>
          </p:nvPr>
        </p:nvGraphicFramePr>
        <p:xfrm>
          <a:off x="1925082" y="5637844"/>
          <a:ext cx="431494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78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48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46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676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작성일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en-US" altLang="ko-KR" sz="12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2024.11.20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버전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1.0</a:t>
                      </a:r>
                      <a:endParaRPr lang="ko-KR" altLang="en-US" sz="1200" b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1200" b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작성자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200" b="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박채운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" name="그룹 1"/>
          <p:cNvGrpSpPr/>
          <p:nvPr/>
        </p:nvGrpSpPr>
        <p:grpSpPr>
          <a:xfrm>
            <a:off x="1433780" y="389730"/>
            <a:ext cx="9324442" cy="1514475"/>
            <a:chOff x="551088" y="389730"/>
            <a:chExt cx="7248525" cy="1514475"/>
          </a:xfrm>
        </p:grpSpPr>
        <p:sp>
          <p:nvSpPr>
            <p:cNvPr id="31" name="Line 87"/>
            <p:cNvSpPr>
              <a:spLocks noChangeShapeType="1"/>
            </p:cNvSpPr>
            <p:nvPr/>
          </p:nvSpPr>
          <p:spPr>
            <a:xfrm>
              <a:off x="551088" y="389730"/>
              <a:ext cx="7248525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ysDot"/>
              <a:round/>
            </a:ln>
          </p:spPr>
          <p:txBody>
            <a:bodyPr wrap="square"/>
            <a:lstStyle/>
            <a:p>
              <a:pPr marL="0" marR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 kumimoji="1" lang="ko-KR" altLang="en-US" sz="800" b="1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돋움"/>
                <a:ea typeface="돋움"/>
                <a:cs typeface="+mn-cs"/>
              </a:endParaRPr>
            </a:p>
          </p:txBody>
        </p:sp>
        <p:sp>
          <p:nvSpPr>
            <p:cNvPr id="33" name="Line 87"/>
            <p:cNvSpPr>
              <a:spLocks noChangeShapeType="1"/>
            </p:cNvSpPr>
            <p:nvPr/>
          </p:nvSpPr>
          <p:spPr>
            <a:xfrm>
              <a:off x="551088" y="1904205"/>
              <a:ext cx="7248525" cy="0"/>
            </a:xfrm>
            <a:prstGeom prst="line">
              <a:avLst/>
            </a:prstGeom>
            <a:noFill/>
            <a:ln w="9525" cap="rnd">
              <a:solidFill>
                <a:srgbClr val="000000"/>
              </a:solidFill>
              <a:prstDash val="sysDot"/>
              <a:round/>
            </a:ln>
          </p:spPr>
          <p:txBody>
            <a:bodyPr wrap="square"/>
            <a:lstStyle/>
            <a:p>
              <a:pPr marL="0" marR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/>
              </a:pPr>
              <a:endParaRPr kumimoji="1" lang="ko-KR" altLang="en-US" sz="800" b="1" i="0" u="none" strike="noStrike" kern="1200" cap="none" spc="0" normalizeH="0" baseline="0">
                <a:solidFill>
                  <a:prstClr val="white"/>
                </a:solidFill>
                <a:effectLst/>
                <a:uLnTx/>
                <a:uFillTx/>
                <a:latin typeface="돋움"/>
                <a:ea typeface="돋움"/>
                <a:cs typeface="+mn-cs"/>
              </a:endParaRPr>
            </a:p>
          </p:txBody>
        </p:sp>
        <p:sp>
          <p:nvSpPr>
            <p:cNvPr id="9" name="Text Box 86"/>
            <p:cNvSpPr txBox="1">
              <a:spLocks noChangeArrowheads="1"/>
            </p:cNvSpPr>
            <p:nvPr/>
          </p:nvSpPr>
          <p:spPr>
            <a:xfrm>
              <a:off x="1176480" y="532503"/>
              <a:ext cx="6263890" cy="1233156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 lIns="0" tIns="0" rIns="0" bIns="0" anchor="ctr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 sz="1000"/>
              </a:pPr>
              <a:r>
                <a:rPr kumimoji="1" lang="en-US" altLang="ko-KR" sz="4000" b="1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RPA </a:t>
              </a:r>
              <a:r>
                <a:rPr kumimoji="1" lang="ko-KR" altLang="en-US" sz="4000" b="1" i="0" u="none" strike="noStrike" kern="1200" cap="none" spc="0" normalizeH="0" baseline="0">
                  <a:solidFill>
                    <a:prstClr val="black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업무 설계서</a:t>
              </a:r>
            </a:p>
            <a:p>
              <a:pPr marL="0" marR="0" lvl="0" indent="0" algn="l" defTabSz="914400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FontTx/>
                <a:buNone/>
                <a:defRPr sz="1000"/>
              </a:pPr>
              <a:r>
                <a:rPr kumimoji="1" lang="en-US" altLang="ko-KR" sz="3600" b="1" i="0" u="none" strike="noStrike" kern="1200" cap="none" spc="0" normalizeH="0" baseline="0">
                  <a:solidFill>
                    <a:srgbClr val="FF0000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(</a:t>
              </a:r>
              <a:r>
                <a:rPr kumimoji="1" lang="ko-KR" altLang="en-US" sz="3600" b="1" i="0" u="none" strike="noStrike" kern="1200" cap="none" spc="0" normalizeH="0" baseline="0">
                  <a:solidFill>
                    <a:srgbClr val="FF0000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프로세스 정의서</a:t>
              </a:r>
              <a:r>
                <a:rPr kumimoji="1" lang="en-US" altLang="ko-KR" sz="3600" b="1" i="0" u="none" strike="noStrike" kern="1200" cap="none" spc="0" normalizeH="0" baseline="0">
                  <a:solidFill>
                    <a:srgbClr val="FF0000"/>
                  </a:solidFill>
                  <a:effectLst/>
                  <a:uLnTx/>
                  <a:uFillTx/>
                  <a:latin typeface="맑은 고딕"/>
                  <a:ea typeface="맑은 고딕"/>
                  <a:cs typeface="+mn-cs"/>
                </a:rPr>
                <a:t>)</a:t>
              </a:r>
            </a:p>
          </p:txBody>
        </p:sp>
      </p:grpSp>
      <p:sp>
        <p:nvSpPr>
          <p:cNvPr id="10" name="Text Box 86"/>
          <p:cNvSpPr txBox="1">
            <a:spLocks noChangeArrowheads="1"/>
          </p:cNvSpPr>
          <p:nvPr/>
        </p:nvSpPr>
        <p:spPr>
          <a:xfrm>
            <a:off x="264097" y="2981061"/>
            <a:ext cx="11927903" cy="1233156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lIns="0" tIns="0" rIns="0" bIns="0" anchor="ctr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 sz="1000"/>
            </a:pPr>
            <a:r>
              <a:rPr kumimoji="1" lang="en-US" altLang="ko-KR" sz="6000" b="1" i="0" u="none" strike="noStrike" kern="1200" cap="none" spc="0" normalizeH="0" baseline="0"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* </a:t>
            </a:r>
            <a:r>
              <a:rPr kumimoji="1" lang="ko-KR" altLang="en-US" sz="6000" b="1" i="0" u="none" strike="noStrike" kern="1200" cap="none" spc="0" normalizeH="0" baseline="0"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가안 이며</a:t>
            </a:r>
            <a:r>
              <a:rPr kumimoji="1" lang="en-US" altLang="ko-KR" sz="6000" b="1" i="0" u="none" strike="noStrike" kern="1200" cap="none" spc="0" normalizeH="0" baseline="0"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, </a:t>
            </a:r>
            <a:r>
              <a:rPr kumimoji="1" lang="ko-KR" altLang="en-US" sz="6000" b="1" i="0" u="none" strike="noStrike" kern="1200" cap="none" spc="0" normalizeH="0" baseline="0"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변경될 수 있습니다</a:t>
            </a:r>
            <a:r>
              <a:rPr kumimoji="1" lang="en-US" altLang="ko-KR" sz="6000" b="1" i="0" u="none" strike="noStrike" kern="1200" cap="none" spc="0" normalizeH="0" baseline="0"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맑은 고딕"/>
                <a:ea typeface="맑은 고딕"/>
                <a:cs typeface="+mn-cs"/>
              </a:rPr>
              <a:t>. *</a:t>
            </a:r>
            <a:endParaRPr kumimoji="1" lang="en-US" altLang="ko-KR" sz="6000" b="1" i="0" u="none" strike="noStrike" kern="1200" cap="none" spc="0" normalizeH="0" baseline="0">
              <a:solidFill>
                <a:schemeClr val="bg1">
                  <a:lumMod val="75000"/>
                </a:schemeClr>
              </a:solidFill>
              <a:latin typeface="맑은 고딕"/>
              <a:ea typeface="맑은 고딕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/>
          <p:cNvSpPr txBox="1"/>
          <p:nvPr/>
        </p:nvSpPr>
        <p:spPr>
          <a:xfrm>
            <a:off x="123290" y="116633"/>
            <a:ext cx="880739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1200" b="1" i="0" u="none" strike="noStrike" kern="1200" cap="none" spc="0" normalizeH="0" baseline="0"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Noto Sans KR"/>
                <a:ea typeface="Noto Sans KR"/>
              </a:rPr>
              <a:t>기본정보 </a:t>
            </a:r>
            <a:r>
              <a:rPr kumimoji="1" lang="en-US" altLang="ko-KR" sz="1200" b="1" i="0" u="none" strike="noStrike" kern="1200" cap="none" spc="0" normalizeH="0" baseline="0"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Noto Sans KR"/>
                <a:ea typeface="Noto Sans KR"/>
              </a:rPr>
              <a:t>Information</a:t>
            </a:r>
            <a:endParaRPr kumimoji="1" lang="ko-KR" altLang="en-US" sz="1200" b="1" i="0" u="none" strike="noStrike" kern="1200" cap="none" spc="0" normalizeH="0" baseline="0"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sp>
        <p:nvSpPr>
          <p:cNvPr id="133" name="직사각형 132"/>
          <p:cNvSpPr/>
          <p:nvPr/>
        </p:nvSpPr>
        <p:spPr>
          <a:xfrm>
            <a:off x="119336" y="89248"/>
            <a:ext cx="11953328" cy="665212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  <p:txBody>
          <a:bodyPr rot="0" vert="horz" wrap="none" lIns="36000" tIns="36000" rIns="36000" bIns="36000" anchor="ctr" anchorCtr="0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8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sp>
        <p:nvSpPr>
          <p:cNvPr id="83" name="Line 87"/>
          <p:cNvSpPr>
            <a:spLocks noChangeShapeType="1"/>
          </p:cNvSpPr>
          <p:nvPr/>
        </p:nvSpPr>
        <p:spPr>
          <a:xfrm>
            <a:off x="119336" y="412902"/>
            <a:ext cx="11830386" cy="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</a:ln>
        </p:spPr>
        <p:txBody>
          <a:bodyPr wrap="square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800" b="1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209741" y="476672"/>
          <a:ext cx="11718909" cy="85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9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68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87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67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5517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655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8632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42684">
                <a:tc rowSpan="4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TASK</a:t>
                      </a:r>
                      <a:endParaRPr lang="ko-KR" altLang="en-US" sz="12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업무명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kern="1200" cap="none" spc="0" normalizeH="0" baseline="0">
                          <a:solidFill>
                            <a:srgbClr val="558ED5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/>
                          <a:cs typeface="+mn-cs"/>
                        </a:rPr>
                        <a:t>출하요청 자동화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업무내용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800" baseline="0">
                          <a:solidFill>
                            <a:schemeClr val="tx1"/>
                          </a:solidFill>
                          <a:latin typeface="맑은 고딕"/>
                          <a:ea typeface="+mn-ea"/>
                        </a:rPr>
                        <a:t>출하요청서 다운받아 메일 전송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공인인증서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N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2684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내부시스템</a:t>
                      </a:r>
                      <a:endParaRPr lang="en-US" altLang="ko-KR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외부시스템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하이웍스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개인정보사용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N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2684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계정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/>
                      </a:pP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계정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암호화문서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N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2684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특이사항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적용률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표 8"/>
          <p:cNvGraphicFramePr>
            <a:graphicFrameLocks noGrp="1"/>
          </p:cNvGraphicFramePr>
          <p:nvPr/>
        </p:nvGraphicFramePr>
        <p:xfrm>
          <a:off x="207879" y="1462545"/>
          <a:ext cx="11720771" cy="4741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3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67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89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673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31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67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3190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655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8793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42684">
                <a:tc rowSpan="2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HUMAN</a:t>
                      </a:r>
                      <a:endParaRPr lang="ko-KR" altLang="en-US" sz="12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담당부서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담당자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투입인원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명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812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팀장</a:t>
                      </a:r>
                      <a:endParaRPr lang="en-US" altLang="ko-KR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업무주기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투입시간</a:t>
                      </a: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회</a:t>
                      </a: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투입시간</a:t>
                      </a: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년</a:t>
                      </a: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528363"/>
              </p:ext>
            </p:extLst>
          </p:nvPr>
        </p:nvGraphicFramePr>
        <p:xfrm>
          <a:off x="207879" y="1950918"/>
          <a:ext cx="11718908" cy="7737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29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66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05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79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045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673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335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7673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33165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065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88632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0">
                <a:tc rowSpan="3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200">
                          <a:solidFill>
                            <a:schemeClr val="bg1"/>
                          </a:solidFill>
                        </a:rPr>
                        <a:t>RPA</a:t>
                      </a:r>
                      <a:endParaRPr lang="ko-KR" altLang="en-US" sz="12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업무</a:t>
                      </a: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ID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프로세스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endParaRPr lang="ko-KR" altLang="en-US" sz="700" b="0" spc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개발자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800" b="0" dirty="0" err="1">
                          <a:solidFill>
                            <a:schemeClr val="tx1"/>
                          </a:solidFill>
                        </a:rPr>
                        <a:t>박채운</a:t>
                      </a: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연락처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ROBOT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4036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기초자료</a:t>
                      </a:r>
                      <a:endParaRPr lang="en-US" altLang="ko-KR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dist"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업무주기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en-US" altLang="ko-KR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수행시간</a:t>
                      </a: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회</a:t>
                      </a: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수행시간</a:t>
                      </a: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년</a:t>
                      </a: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7053">
                <a:tc v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dist" latinLnBrk="1">
                        <a:defRPr/>
                      </a:pPr>
                      <a:r>
                        <a:rPr lang="ko-KR" altLang="en-US" sz="800" b="0">
                          <a:solidFill>
                            <a:schemeClr val="tx1"/>
                          </a:solidFill>
                        </a:rPr>
                        <a:t>비고</a:t>
                      </a: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dist"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dist"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24211" y="2928103"/>
            <a:ext cx="16164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1200" b="1" i="0" u="none" strike="noStrike" kern="1200" cap="none" spc="0" normalizeH="0" baseline="0"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Noto Sans KR"/>
                <a:ea typeface="Noto Sans KR"/>
              </a:rPr>
              <a:t>워크플로 </a:t>
            </a:r>
            <a:r>
              <a:rPr kumimoji="1" lang="en-US" altLang="ko-KR" sz="1200" b="1" i="0" u="none" strike="noStrike" kern="1200" cap="none" spc="0" normalizeH="0" baseline="0"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Noto Sans KR"/>
                <a:ea typeface="Noto Sans KR"/>
              </a:rPr>
              <a:t>Workflow</a:t>
            </a:r>
            <a:endParaRPr kumimoji="1" lang="ko-KR" altLang="en-US" sz="1200" b="1" i="0" u="none" strike="noStrike" kern="1200" cap="none" spc="0" normalizeH="0" baseline="0"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9480506" y="2375647"/>
          <a:ext cx="1223048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47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Chrome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System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2">
                        <a:lumMod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Redo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10703554" y="2375290"/>
          <a:ext cx="1223233" cy="42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49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Process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en-US" altLang="ko-KR" sz="800" b="0">
                          <a:solidFill>
                            <a:schemeClr val="tx1"/>
                          </a:solidFill>
                        </a:rPr>
                        <a:t>Excel</a:t>
                      </a:r>
                      <a:endParaRPr lang="ko-KR" altLang="en-US" sz="800" b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317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Line 87"/>
          <p:cNvSpPr>
            <a:spLocks noChangeShapeType="1"/>
          </p:cNvSpPr>
          <p:nvPr/>
        </p:nvSpPr>
        <p:spPr>
          <a:xfrm>
            <a:off x="119336" y="2919616"/>
            <a:ext cx="8812269" cy="0"/>
          </a:xfrm>
          <a:prstGeom prst="line">
            <a:avLst/>
          </a:prstGeom>
          <a:noFill/>
          <a:ln w="9525" cap="rnd">
            <a:solidFill>
              <a:srgbClr val="000000"/>
            </a:solidFill>
            <a:prstDash val="sysDot"/>
            <a:round/>
          </a:ln>
        </p:spPr>
        <p:txBody>
          <a:bodyPr wrap="square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800" b="1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sp>
        <p:nvSpPr>
          <p:cNvPr id="15" name="순서도: 수행의 시작/종료 14"/>
          <p:cNvSpPr/>
          <p:nvPr/>
        </p:nvSpPr>
        <p:spPr>
          <a:xfrm>
            <a:off x="959671" y="4347958"/>
            <a:ext cx="952199" cy="318670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Noto Sans KR"/>
                <a:ea typeface="Noto Sans KR"/>
              </a:rPr>
              <a:t>시작</a:t>
            </a:r>
            <a:endParaRPr kumimoji="1" lang="ko-KR" altLang="en-US" sz="800" b="0" i="0" u="none" strike="noStrike" kern="1200" cap="none" spc="0" normalizeH="0" baseline="0">
              <a:solidFill>
                <a:prstClr val="black"/>
              </a:solidFill>
              <a:latin typeface="Noto Sans KR"/>
              <a:ea typeface="Noto Sans KR"/>
            </a:endParaRPr>
          </a:p>
        </p:txBody>
      </p:sp>
      <p:cxnSp>
        <p:nvCxnSpPr>
          <p:cNvPr id="100" name="연결선: 꺾임 99"/>
          <p:cNvCxnSpPr>
            <a:stCxn id="15" idx="2"/>
            <a:endCxn id="67" idx="1"/>
          </p:cNvCxnSpPr>
          <p:nvPr/>
        </p:nvCxnSpPr>
        <p:spPr>
          <a:xfrm rot="5400000" flipH="1" flipV="1">
            <a:off x="1769195" y="3387263"/>
            <a:ext cx="945940" cy="1612789"/>
          </a:xfrm>
          <a:prstGeom prst="bentConnector4">
            <a:avLst>
              <a:gd name="adj1" fmla="val -14513"/>
              <a:gd name="adj2" fmla="val 64847"/>
            </a:avLst>
          </a:prstGeom>
          <a:ln w="9525">
            <a:solidFill>
              <a:srgbClr val="00B0F0"/>
            </a:solidFill>
            <a:headEnd w="med" len="med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44" name="순서도: 처리 243"/>
          <p:cNvSpPr/>
          <p:nvPr/>
        </p:nvSpPr>
        <p:spPr>
          <a:xfrm>
            <a:off x="3048311" y="5379422"/>
            <a:ext cx="868010" cy="375152"/>
          </a:xfrm>
          <a:prstGeom prst="flowChartProcess">
            <a:avLst/>
          </a:prstGeom>
          <a:solidFill>
            <a:srgbClr val="C6D9F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>
                <a:solidFill>
                  <a:prstClr val="black"/>
                </a:solidFill>
                <a:latin typeface="Noto Sans KR"/>
                <a:ea typeface="Noto Sans KR"/>
              </a:rPr>
              <a:t>첨부파일 다운로드</a:t>
            </a:r>
          </a:p>
        </p:txBody>
      </p:sp>
      <p:cxnSp>
        <p:nvCxnSpPr>
          <p:cNvPr id="66" name="연결선: 꺾임 65"/>
          <p:cNvCxnSpPr>
            <a:stCxn id="244" idx="2"/>
            <a:endCxn id="523" idx="1"/>
          </p:cNvCxnSpPr>
          <p:nvPr/>
        </p:nvCxnSpPr>
        <p:spPr>
          <a:xfrm rot="5400000" flipH="1" flipV="1">
            <a:off x="3148450" y="4060725"/>
            <a:ext cx="2027715" cy="1359994"/>
          </a:xfrm>
          <a:prstGeom prst="bentConnector4">
            <a:avLst>
              <a:gd name="adj1" fmla="val -6833"/>
              <a:gd name="adj2" fmla="val 65871"/>
            </a:avLst>
          </a:prstGeom>
          <a:ln w="9525">
            <a:solidFill>
              <a:srgbClr val="00B0F0"/>
            </a:solidFill>
            <a:headEnd w="med" len="med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67" name="순서도: 처리 66"/>
          <p:cNvSpPr/>
          <p:nvPr/>
        </p:nvSpPr>
        <p:spPr>
          <a:xfrm>
            <a:off x="3048560" y="3533111"/>
            <a:ext cx="868010" cy="375152"/>
          </a:xfrm>
          <a:prstGeom prst="flowChartProcess">
            <a:avLst/>
          </a:prstGeom>
          <a:solidFill>
            <a:srgbClr val="C6D9F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>
                <a:solidFill>
                  <a:prstClr val="black"/>
                </a:solidFill>
                <a:latin typeface="Noto Sans KR"/>
                <a:ea typeface="Noto Sans KR"/>
              </a:rPr>
              <a:t>하이웍스 접속</a:t>
            </a:r>
          </a:p>
        </p:txBody>
      </p:sp>
      <p:sp>
        <p:nvSpPr>
          <p:cNvPr id="72" name="순서도: 처리 71"/>
          <p:cNvSpPr/>
          <p:nvPr/>
        </p:nvSpPr>
        <p:spPr>
          <a:xfrm>
            <a:off x="3048375" y="4119977"/>
            <a:ext cx="868010" cy="375152"/>
          </a:xfrm>
          <a:prstGeom prst="flowChartProcess">
            <a:avLst/>
          </a:prstGeom>
          <a:solidFill>
            <a:srgbClr val="C6D9F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en-US" altLang="ko-KR" sz="8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Noto Sans KR"/>
                <a:ea typeface="Noto Sans KR"/>
              </a:rPr>
              <a:t>ID / PW </a:t>
            </a:r>
            <a:r>
              <a:rPr kumimoji="1" lang="ko-KR" altLang="en-US" sz="8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Noto Sans KR"/>
                <a:ea typeface="Noto Sans KR"/>
              </a:rPr>
              <a:t>입력 후</a:t>
            </a:r>
          </a:p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>
                <a:solidFill>
                  <a:prstClr val="black"/>
                </a:solidFill>
                <a:latin typeface="Noto Sans KR"/>
                <a:ea typeface="Noto Sans KR"/>
              </a:rPr>
              <a:t>로그인</a:t>
            </a:r>
            <a:endParaRPr kumimoji="1" lang="ko-KR" altLang="en-US" sz="8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cxnSp>
        <p:nvCxnSpPr>
          <p:cNvPr id="73" name="직선 연결선 72"/>
          <p:cNvCxnSpPr>
            <a:stCxn id="67" idx="2"/>
            <a:endCxn id="72" idx="0"/>
          </p:cNvCxnSpPr>
          <p:nvPr/>
        </p:nvCxnSpPr>
        <p:spPr>
          <a:xfrm rot="5400000">
            <a:off x="3376616" y="4014028"/>
            <a:ext cx="211713" cy="184"/>
          </a:xfrm>
          <a:prstGeom prst="line">
            <a:avLst/>
          </a:prstGeom>
          <a:ln w="12700">
            <a:solidFill>
              <a:srgbClr val="10B5F1"/>
            </a:solidFill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순서도: 처리 86"/>
          <p:cNvSpPr/>
          <p:nvPr/>
        </p:nvSpPr>
        <p:spPr>
          <a:xfrm>
            <a:off x="3044449" y="4731316"/>
            <a:ext cx="868010" cy="375152"/>
          </a:xfrm>
          <a:prstGeom prst="flowChartProcess">
            <a:avLst/>
          </a:prstGeom>
          <a:solidFill>
            <a:srgbClr val="C6D9F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Noto Sans KR"/>
                <a:ea typeface="Noto Sans KR"/>
              </a:rPr>
              <a:t>출하요청 메일 확인</a:t>
            </a:r>
          </a:p>
        </p:txBody>
      </p:sp>
      <p:cxnSp>
        <p:nvCxnSpPr>
          <p:cNvPr id="92" name="직선 연결선 91"/>
          <p:cNvCxnSpPr>
            <a:stCxn id="72" idx="2"/>
            <a:endCxn id="87" idx="0"/>
          </p:cNvCxnSpPr>
          <p:nvPr/>
        </p:nvCxnSpPr>
        <p:spPr>
          <a:xfrm rot="5400000">
            <a:off x="3362324" y="4611260"/>
            <a:ext cx="236187" cy="3926"/>
          </a:xfrm>
          <a:prstGeom prst="line">
            <a:avLst/>
          </a:prstGeom>
          <a:ln w="12700">
            <a:solidFill>
              <a:srgbClr val="10B5F1"/>
            </a:solidFill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연결선: 꺾임 129"/>
          <p:cNvCxnSpPr>
            <a:stCxn id="529" idx="2"/>
            <a:endCxn id="530" idx="1"/>
          </p:cNvCxnSpPr>
          <p:nvPr/>
        </p:nvCxnSpPr>
        <p:spPr>
          <a:xfrm rot="5400000" flipH="1" flipV="1">
            <a:off x="4895458" y="4096893"/>
            <a:ext cx="2034118" cy="1268542"/>
          </a:xfrm>
          <a:prstGeom prst="bentConnector4">
            <a:avLst>
              <a:gd name="adj1" fmla="val -6833"/>
              <a:gd name="adj2" fmla="val 67407"/>
            </a:avLst>
          </a:prstGeom>
          <a:ln w="9525">
            <a:solidFill>
              <a:srgbClr val="00B0F0"/>
            </a:solidFill>
            <a:headEnd w="med" len="med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0" name="순서도: 수행의 시작/종료 159"/>
          <p:cNvSpPr/>
          <p:nvPr/>
        </p:nvSpPr>
        <p:spPr>
          <a:xfrm>
            <a:off x="8044078" y="3429000"/>
            <a:ext cx="1077266" cy="318670"/>
          </a:xfrm>
          <a:prstGeom prst="flowChartTerminator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 b="0" i="0" u="none" strike="noStrike" kern="1200" cap="none" spc="0" normalizeH="0" baseline="0">
                <a:solidFill>
                  <a:prstClr val="black"/>
                </a:solidFill>
                <a:effectLst/>
                <a:uLnTx/>
                <a:uFillTx/>
                <a:latin typeface="Noto Sans KR"/>
                <a:ea typeface="Noto Sans KR"/>
              </a:rPr>
              <a:t>종료</a:t>
            </a:r>
            <a:endParaRPr kumimoji="1" lang="ko-KR" altLang="en-US" sz="800" b="0" i="0" u="none" strike="noStrike" kern="1200" cap="none" spc="0" normalizeH="0" baseline="0">
              <a:solidFill>
                <a:prstClr val="black"/>
              </a:solidFill>
              <a:latin typeface="Noto Sans KR"/>
              <a:ea typeface="Noto Sans KR"/>
            </a:endParaRPr>
          </a:p>
        </p:txBody>
      </p:sp>
      <p:cxnSp>
        <p:nvCxnSpPr>
          <p:cNvPr id="161" name="연결선: 꺾임 160"/>
          <p:cNvCxnSpPr>
            <a:stCxn id="533" idx="2"/>
            <a:endCxn id="160" idx="2"/>
          </p:cNvCxnSpPr>
          <p:nvPr/>
        </p:nvCxnSpPr>
        <p:spPr>
          <a:xfrm rot="5400000" flipH="1" flipV="1">
            <a:off x="7097481" y="3633970"/>
            <a:ext cx="1371531" cy="1598929"/>
          </a:xfrm>
          <a:prstGeom prst="bentConnector3">
            <a:avLst>
              <a:gd name="adj1" fmla="val -9905"/>
            </a:avLst>
          </a:prstGeom>
          <a:ln w="9525">
            <a:solidFill>
              <a:srgbClr val="00B0F0"/>
            </a:solidFill>
            <a:headEnd w="med" len="med"/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522" name="직선 연결선 91"/>
          <p:cNvCxnSpPr>
            <a:stCxn id="87" idx="2"/>
            <a:endCxn id="244" idx="0"/>
          </p:cNvCxnSpPr>
          <p:nvPr/>
        </p:nvCxnSpPr>
        <p:spPr>
          <a:xfrm rot="16200000" flipH="1">
            <a:off x="3343908" y="5241014"/>
            <a:ext cx="272954" cy="3861"/>
          </a:xfrm>
          <a:prstGeom prst="line">
            <a:avLst/>
          </a:prstGeom>
          <a:ln w="12700">
            <a:solidFill>
              <a:srgbClr val="10B5F1"/>
            </a:solidFill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3" name="순서도: 처리 142"/>
          <p:cNvSpPr/>
          <p:nvPr/>
        </p:nvSpPr>
        <p:spPr>
          <a:xfrm>
            <a:off x="4842305" y="3533742"/>
            <a:ext cx="858450" cy="386245"/>
          </a:xfrm>
          <a:prstGeom prst="flowChartProcess">
            <a:avLst/>
          </a:prstGeom>
          <a:solidFill>
            <a:srgbClr val="EBF1DE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>
                <a:solidFill>
                  <a:prstClr val="black"/>
                </a:solidFill>
                <a:latin typeface="Noto Sans KR"/>
                <a:ea typeface="Noto Sans KR"/>
              </a:rPr>
              <a:t>첨부파일 열기</a:t>
            </a:r>
          </a:p>
        </p:txBody>
      </p:sp>
      <p:cxnSp>
        <p:nvCxnSpPr>
          <p:cNvPr id="524" name="직선 연결선 72"/>
          <p:cNvCxnSpPr>
            <a:stCxn id="523" idx="2"/>
            <a:endCxn id="525" idx="0"/>
          </p:cNvCxnSpPr>
          <p:nvPr/>
        </p:nvCxnSpPr>
        <p:spPr>
          <a:xfrm rot="16200000" flipH="1">
            <a:off x="5179743" y="4011774"/>
            <a:ext cx="186375" cy="2802"/>
          </a:xfrm>
          <a:prstGeom prst="line">
            <a:avLst/>
          </a:prstGeom>
          <a:ln w="12700">
            <a:solidFill>
              <a:srgbClr val="10B5F1"/>
            </a:solidFill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5" name="순서도: 처리 142"/>
          <p:cNvSpPr/>
          <p:nvPr/>
        </p:nvSpPr>
        <p:spPr>
          <a:xfrm>
            <a:off x="4845107" y="4106363"/>
            <a:ext cx="858450" cy="386245"/>
          </a:xfrm>
          <a:prstGeom prst="flowChartProcess">
            <a:avLst/>
          </a:prstGeom>
          <a:solidFill>
            <a:srgbClr val="EBF1DE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 dirty="0">
                <a:solidFill>
                  <a:prstClr val="black"/>
                </a:solidFill>
                <a:latin typeface="Noto Sans KR"/>
                <a:ea typeface="Noto Sans KR"/>
              </a:rPr>
              <a:t>첨부파일 열기</a:t>
            </a:r>
            <a:br>
              <a:rPr kumimoji="1" lang="ko-KR" altLang="en-US" sz="800" dirty="0">
                <a:solidFill>
                  <a:prstClr val="black"/>
                </a:solidFill>
                <a:latin typeface="Noto Sans KR"/>
                <a:ea typeface="Noto Sans KR"/>
              </a:rPr>
            </a:br>
            <a:r>
              <a:rPr kumimoji="1" lang="en-US" altLang="ko-KR" sz="800" dirty="0">
                <a:solidFill>
                  <a:prstClr val="black"/>
                </a:solidFill>
                <a:latin typeface="Noto Sans KR"/>
                <a:ea typeface="Noto Sans KR"/>
              </a:rPr>
              <a:t>(</a:t>
            </a:r>
            <a:r>
              <a:rPr kumimoji="1" lang="ko-KR" altLang="en-US" sz="800" dirty="0">
                <a:solidFill>
                  <a:prstClr val="black"/>
                </a:solidFill>
                <a:latin typeface="Noto Sans KR"/>
                <a:ea typeface="Noto Sans KR"/>
              </a:rPr>
              <a:t>악세서리</a:t>
            </a:r>
            <a:r>
              <a:rPr kumimoji="1" lang="en-US" altLang="ko-KR" sz="800" dirty="0">
                <a:solidFill>
                  <a:prstClr val="black"/>
                </a:solidFill>
                <a:latin typeface="Noto Sans KR"/>
                <a:ea typeface="Noto Sans KR"/>
              </a:rPr>
              <a:t>)</a:t>
            </a:r>
          </a:p>
        </p:txBody>
      </p:sp>
      <p:cxnSp>
        <p:nvCxnSpPr>
          <p:cNvPr id="526" name="직선 연결선 72"/>
          <p:cNvCxnSpPr>
            <a:stCxn id="525" idx="2"/>
            <a:endCxn id="527" idx="0"/>
          </p:cNvCxnSpPr>
          <p:nvPr/>
        </p:nvCxnSpPr>
        <p:spPr>
          <a:xfrm rot="16200000" flipH="1">
            <a:off x="5149861" y="4617079"/>
            <a:ext cx="251743" cy="2801"/>
          </a:xfrm>
          <a:prstGeom prst="line">
            <a:avLst/>
          </a:prstGeom>
          <a:ln w="12700">
            <a:solidFill>
              <a:srgbClr val="10B5F1"/>
            </a:solidFill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7" name="순서도: 처리 142"/>
          <p:cNvSpPr/>
          <p:nvPr/>
        </p:nvSpPr>
        <p:spPr>
          <a:xfrm>
            <a:off x="4847908" y="4744351"/>
            <a:ext cx="858450" cy="386245"/>
          </a:xfrm>
          <a:prstGeom prst="flowChartProcess">
            <a:avLst/>
          </a:prstGeom>
          <a:solidFill>
            <a:srgbClr val="EBF1DE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 dirty="0">
                <a:solidFill>
                  <a:prstClr val="black"/>
                </a:solidFill>
                <a:latin typeface="Noto Sans KR"/>
                <a:ea typeface="Noto Sans KR"/>
              </a:rPr>
              <a:t>출하내용 캡쳐</a:t>
            </a:r>
          </a:p>
        </p:txBody>
      </p:sp>
      <p:cxnSp>
        <p:nvCxnSpPr>
          <p:cNvPr id="528" name="직선 연결선 72"/>
          <p:cNvCxnSpPr>
            <a:stCxn id="527" idx="2"/>
            <a:endCxn id="529" idx="0"/>
          </p:cNvCxnSpPr>
          <p:nvPr/>
        </p:nvCxnSpPr>
        <p:spPr>
          <a:xfrm rot="16200000" flipH="1">
            <a:off x="5156452" y="5251279"/>
            <a:ext cx="242475" cy="1112"/>
          </a:xfrm>
          <a:prstGeom prst="line">
            <a:avLst/>
          </a:prstGeom>
          <a:ln w="12700">
            <a:solidFill>
              <a:srgbClr val="10B5F1"/>
            </a:solidFill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9" name="순서도: 처리 243"/>
          <p:cNvSpPr/>
          <p:nvPr/>
        </p:nvSpPr>
        <p:spPr>
          <a:xfrm>
            <a:off x="4844241" y="5373072"/>
            <a:ext cx="868010" cy="375152"/>
          </a:xfrm>
          <a:prstGeom prst="flowChartProcess">
            <a:avLst/>
          </a:prstGeom>
          <a:solidFill>
            <a:srgbClr val="C6D9F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>
                <a:solidFill>
                  <a:prstClr val="black"/>
                </a:solidFill>
                <a:latin typeface="Noto Sans KR"/>
                <a:ea typeface="Noto Sans KR"/>
              </a:rPr>
              <a:t>메일전송 클릭</a:t>
            </a:r>
          </a:p>
        </p:txBody>
      </p:sp>
      <p:sp>
        <p:nvSpPr>
          <p:cNvPr id="530" name="순서도: 처리 243"/>
          <p:cNvSpPr/>
          <p:nvPr/>
        </p:nvSpPr>
        <p:spPr>
          <a:xfrm>
            <a:off x="6546788" y="3526529"/>
            <a:ext cx="868010" cy="375152"/>
          </a:xfrm>
          <a:prstGeom prst="flowChartProcess">
            <a:avLst/>
          </a:prstGeom>
          <a:solidFill>
            <a:srgbClr val="C6D9F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 dirty="0">
                <a:solidFill>
                  <a:prstClr val="black"/>
                </a:solidFill>
                <a:latin typeface="Noto Sans KR"/>
                <a:ea typeface="Noto Sans KR"/>
              </a:rPr>
              <a:t>메일본문 작성</a:t>
            </a:r>
            <a:br>
              <a:rPr kumimoji="1" lang="ko-KR" altLang="en-US" sz="800" dirty="0">
                <a:solidFill>
                  <a:prstClr val="black"/>
                </a:solidFill>
                <a:latin typeface="Noto Sans KR"/>
                <a:ea typeface="Noto Sans KR"/>
              </a:rPr>
            </a:br>
            <a:r>
              <a:rPr kumimoji="1" lang="en-US" altLang="ko-KR" sz="800" dirty="0">
                <a:solidFill>
                  <a:prstClr val="black"/>
                </a:solidFill>
                <a:latin typeface="Noto Sans KR"/>
                <a:ea typeface="Noto Sans KR"/>
              </a:rPr>
              <a:t>(</a:t>
            </a:r>
            <a:r>
              <a:rPr kumimoji="1" lang="ko-KR" altLang="en-US" sz="800" dirty="0">
                <a:solidFill>
                  <a:prstClr val="black"/>
                </a:solidFill>
                <a:latin typeface="Noto Sans KR"/>
                <a:ea typeface="Noto Sans KR"/>
              </a:rPr>
              <a:t>캡쳐 등</a:t>
            </a:r>
            <a:r>
              <a:rPr kumimoji="1" lang="en-US" altLang="ko-KR" sz="800" dirty="0">
                <a:solidFill>
                  <a:prstClr val="black"/>
                </a:solidFill>
                <a:latin typeface="Noto Sans KR"/>
                <a:ea typeface="Noto Sans KR"/>
              </a:rPr>
              <a:t>)</a:t>
            </a:r>
          </a:p>
        </p:txBody>
      </p:sp>
      <p:sp>
        <p:nvSpPr>
          <p:cNvPr id="531" name="순서도: 처리 243"/>
          <p:cNvSpPr/>
          <p:nvPr/>
        </p:nvSpPr>
        <p:spPr>
          <a:xfrm>
            <a:off x="6546788" y="4115399"/>
            <a:ext cx="868010" cy="375152"/>
          </a:xfrm>
          <a:prstGeom prst="flowChartProcess">
            <a:avLst/>
          </a:prstGeom>
          <a:solidFill>
            <a:srgbClr val="C6D9F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>
                <a:solidFill>
                  <a:prstClr val="black"/>
                </a:solidFill>
                <a:latin typeface="Noto Sans KR"/>
                <a:ea typeface="Noto Sans KR"/>
              </a:rPr>
              <a:t>파일첨부</a:t>
            </a:r>
            <a:br>
              <a:rPr kumimoji="1" lang="ko-KR" altLang="en-US" sz="800">
                <a:solidFill>
                  <a:prstClr val="black"/>
                </a:solidFill>
                <a:latin typeface="Noto Sans KR"/>
                <a:ea typeface="Noto Sans KR"/>
              </a:rPr>
            </a:br>
            <a:r>
              <a:rPr kumimoji="1" lang="en-US" altLang="ko-KR" sz="800">
                <a:solidFill>
                  <a:prstClr val="black"/>
                </a:solidFill>
                <a:latin typeface="Noto Sans KR"/>
                <a:ea typeface="Noto Sans KR"/>
              </a:rPr>
              <a:t>(</a:t>
            </a:r>
            <a:r>
              <a:rPr kumimoji="1" lang="ko-KR" altLang="en-US" sz="800">
                <a:solidFill>
                  <a:prstClr val="black"/>
                </a:solidFill>
                <a:latin typeface="Noto Sans KR"/>
                <a:ea typeface="Noto Sans KR"/>
              </a:rPr>
              <a:t>악세서리</a:t>
            </a:r>
            <a:r>
              <a:rPr kumimoji="1" lang="en-US" altLang="ko-KR" sz="800">
                <a:solidFill>
                  <a:prstClr val="black"/>
                </a:solidFill>
                <a:latin typeface="Noto Sans KR"/>
                <a:ea typeface="Noto Sans KR"/>
              </a:rPr>
              <a:t>)</a:t>
            </a:r>
          </a:p>
        </p:txBody>
      </p:sp>
      <p:cxnSp>
        <p:nvCxnSpPr>
          <p:cNvPr id="532" name="직선 연결선 72"/>
          <p:cNvCxnSpPr>
            <a:stCxn id="530" idx="2"/>
            <a:endCxn id="531" idx="0"/>
          </p:cNvCxnSpPr>
          <p:nvPr/>
        </p:nvCxnSpPr>
        <p:spPr>
          <a:xfrm rot="16200000" flipH="1" flipV="1">
            <a:off x="6873937" y="4008541"/>
            <a:ext cx="213714" cy="1"/>
          </a:xfrm>
          <a:prstGeom prst="line">
            <a:avLst/>
          </a:prstGeom>
          <a:ln w="12700">
            <a:solidFill>
              <a:srgbClr val="10B5F1"/>
            </a:solidFill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3" name="순서도: 처리 243"/>
          <p:cNvSpPr/>
          <p:nvPr/>
        </p:nvSpPr>
        <p:spPr>
          <a:xfrm>
            <a:off x="6549777" y="4744049"/>
            <a:ext cx="868010" cy="375152"/>
          </a:xfrm>
          <a:prstGeom prst="flowChartProcess">
            <a:avLst/>
          </a:prstGeom>
          <a:solidFill>
            <a:srgbClr val="C6D9F1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ko-KR" altLang="en-US" sz="800">
                <a:solidFill>
                  <a:prstClr val="black"/>
                </a:solidFill>
                <a:latin typeface="Noto Sans KR"/>
                <a:ea typeface="Noto Sans KR"/>
              </a:rPr>
              <a:t>메일 전송</a:t>
            </a:r>
          </a:p>
        </p:txBody>
      </p:sp>
      <p:cxnSp>
        <p:nvCxnSpPr>
          <p:cNvPr id="534" name="직선 연결선 72"/>
          <p:cNvCxnSpPr>
            <a:stCxn id="531" idx="2"/>
            <a:endCxn id="533" idx="0"/>
          </p:cNvCxnSpPr>
          <p:nvPr/>
        </p:nvCxnSpPr>
        <p:spPr>
          <a:xfrm rot="16200000" flipH="1">
            <a:off x="6855539" y="4615805"/>
            <a:ext cx="253499" cy="2991"/>
          </a:xfrm>
          <a:prstGeom prst="line">
            <a:avLst/>
          </a:prstGeom>
          <a:ln w="12700">
            <a:solidFill>
              <a:srgbClr val="10B5F1"/>
            </a:solidFill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5" name="순서도: 처리 66"/>
          <p:cNvSpPr/>
          <p:nvPr/>
        </p:nvSpPr>
        <p:spPr>
          <a:xfrm>
            <a:off x="995997" y="3554018"/>
            <a:ext cx="868010" cy="375152"/>
          </a:xfrm>
          <a:prstGeom prst="flowChartProcess">
            <a:avLst/>
          </a:prstGeom>
          <a:solidFill>
            <a:srgbClr val="F3DCDB"/>
          </a:solidFill>
          <a:ln>
            <a:solidFill>
              <a:schemeClr val="bg1">
                <a:lumMod val="65000"/>
              </a:schemeClr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1" lang="en-US" altLang="ko-KR" sz="800">
                <a:solidFill>
                  <a:prstClr val="black"/>
                </a:solidFill>
                <a:latin typeface="Noto Sans KR"/>
                <a:ea typeface="Noto Sans KR"/>
              </a:rPr>
              <a:t>Trigger</a:t>
            </a:r>
          </a:p>
        </p:txBody>
      </p:sp>
      <p:cxnSp>
        <p:nvCxnSpPr>
          <p:cNvPr id="536" name="직선 연결선 72"/>
          <p:cNvCxnSpPr>
            <a:stCxn id="15" idx="0"/>
            <a:endCxn id="535" idx="2"/>
          </p:cNvCxnSpPr>
          <p:nvPr/>
        </p:nvCxnSpPr>
        <p:spPr>
          <a:xfrm rot="16200000" flipV="1">
            <a:off x="1223492" y="4135680"/>
            <a:ext cx="418788" cy="5769"/>
          </a:xfrm>
          <a:prstGeom prst="line">
            <a:avLst/>
          </a:prstGeom>
          <a:ln w="12700">
            <a:solidFill>
              <a:srgbClr val="10B5F1"/>
            </a:solidFill>
            <a:headEnd w="med" len="med"/>
            <a:tailEnd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66527" y="212802"/>
            <a:ext cx="3749313" cy="4668584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9096866" y="1493173"/>
          <a:ext cx="3001471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7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1</a:t>
                      </a: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PW </a:t>
                      </a: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입력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2</a:t>
                      </a: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</a:rPr>
                        <a:t>로그인 클릭</a:t>
                      </a:r>
                      <a:endParaRPr lang="en-US" altLang="ko-KR" sz="800">
                        <a:solidFill>
                          <a:schemeClr val="tx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en-US" altLang="ko-KR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9095168" y="379791"/>
          <a:ext cx="3003169" cy="85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6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800" b="1">
                          <a:latin typeface="Noto Sans KR"/>
                          <a:ea typeface="Noto Sans KR"/>
                        </a:rPr>
                        <a:t>시스템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하이웍스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URL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Input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Output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9153939" y="106181"/>
            <a:ext cx="2898847" cy="253732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 lvl="0">
              <a:defRPr/>
            </a:pPr>
            <a:r>
              <a:rPr kumimoji="1" lang="ko-KR" altLang="en-US" sz="1000" b="1" i="0" u="none" strike="noStrike" kern="1200" cap="none" spc="0" normalizeH="0" baseline="0">
                <a:effectLst/>
                <a:uLnTx/>
                <a:uFillTx/>
                <a:latin typeface="Noto Sans KR"/>
                <a:ea typeface="Noto Sans KR"/>
              </a:rPr>
              <a:t>출하요청 자동화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66471" y="5402440"/>
            <a:ext cx="8768927" cy="1326351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30000"/>
              </a:lnSpc>
              <a:defRPr/>
            </a:pPr>
            <a:endParaRPr lang="ko-KR" altLang="en-US" sz="900">
              <a:solidFill>
                <a:schemeClr val="tx1"/>
              </a:solidFill>
              <a:latin typeface="Noto Sans KR"/>
              <a:ea typeface="Noto Sans K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214" y="5402440"/>
            <a:ext cx="879618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000" b="1">
                <a:latin typeface="Noto Sans KR"/>
                <a:ea typeface="Noto Sans KR"/>
              </a:rPr>
              <a:t>내용 추가</a:t>
            </a:r>
            <a:endParaRPr lang="en-US" altLang="ko-KR" sz="1000" b="1">
              <a:latin typeface="Noto Sans KR"/>
              <a:ea typeface="Noto Sans KR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1438" y="106181"/>
            <a:ext cx="8821587" cy="4936874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1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173923" y="2381577"/>
            <a:ext cx="2742877" cy="415363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10" name="타원 9"/>
          <p:cNvSpPr/>
          <p:nvPr/>
        </p:nvSpPr>
        <p:spPr>
          <a:xfrm>
            <a:off x="2972974" y="2150667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1</a:t>
            </a:r>
            <a:endParaRPr lang="ko-KR" altLang="en-US" sz="1200" b="0">
              <a:solidFill>
                <a:srgbClr val="FF0000"/>
              </a:solidFill>
              <a:latin typeface="맑은 고딕"/>
              <a:ea typeface="맑은 고딕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3180637" y="2829812"/>
            <a:ext cx="2731824" cy="396687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950753" y="2767195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>
                <a:solidFill>
                  <a:srgbClr val="FF0000"/>
                </a:solidFill>
                <a:latin typeface="맑은 고딕"/>
                <a:ea typeface="맑은 고딕"/>
              </a:rPr>
              <a:t>2</a:t>
            </a:r>
            <a:endParaRPr lang="ko-KR" altLang="en-US" sz="1200" b="0">
              <a:solidFill>
                <a:srgbClr val="FF0000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9096866" y="1493173"/>
          <a:ext cx="3001471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7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1</a:t>
                      </a: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받은편지함으로 링크이동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solidFill>
                          <a:schemeClr val="tx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en-US" altLang="ko-KR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9095168" y="379791"/>
          <a:ext cx="3003169" cy="85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6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800" b="1">
                          <a:latin typeface="Noto Sans KR"/>
                          <a:ea typeface="Noto Sans KR"/>
                        </a:rPr>
                        <a:t>시스템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하이웍스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URL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Input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Output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9153939" y="106181"/>
            <a:ext cx="2898847" cy="253732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 lvl="0">
              <a:defRPr/>
            </a:pPr>
            <a:r>
              <a:rPr kumimoji="1" lang="ko-KR" altLang="en-US" sz="1000" b="1" i="0" u="none" strike="noStrike" kern="1200" cap="none" spc="0" normalizeH="0" baseline="0">
                <a:effectLst/>
                <a:uLnTx/>
                <a:uFillTx/>
                <a:latin typeface="Noto Sans KR"/>
                <a:ea typeface="Noto Sans KR"/>
              </a:rPr>
              <a:t>출하요청 자동화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66471" y="5402440"/>
            <a:ext cx="8768927" cy="1326351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30000"/>
              </a:lnSpc>
              <a:defRPr/>
            </a:pPr>
            <a:endParaRPr lang="ko-KR" altLang="en-US" sz="900">
              <a:solidFill>
                <a:schemeClr val="tx1"/>
              </a:solidFill>
              <a:latin typeface="Noto Sans KR"/>
              <a:ea typeface="Noto Sans K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214" y="5402440"/>
            <a:ext cx="879618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000" b="1">
                <a:latin typeface="Noto Sans KR"/>
                <a:ea typeface="Noto Sans KR"/>
              </a:rPr>
              <a:t>내용 추가</a:t>
            </a:r>
            <a:endParaRPr lang="en-US" altLang="ko-KR" sz="1000" b="1">
              <a:latin typeface="Noto Sans KR"/>
              <a:ea typeface="Noto Sans KR"/>
            </a:endParaRPr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8750" y="158420"/>
            <a:ext cx="8755181" cy="4496086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41438" y="106181"/>
            <a:ext cx="8821587" cy="4936874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1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744382" y="935691"/>
            <a:ext cx="5901764" cy="3669926"/>
          </a:xfrm>
          <a:prstGeom prst="rect">
            <a:avLst/>
          </a:prstGeom>
          <a:solidFill>
            <a:schemeClr val="lt1">
              <a:alpha val="93000"/>
            </a:schemeClr>
          </a:solidFill>
          <a:ln>
            <a:solidFill>
              <a:schemeClr val="lt1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9096866" y="1493173"/>
          <a:ext cx="3001471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7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1</a:t>
                      </a: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제목에 </a:t>
                      </a: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‘</a:t>
                      </a: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출하 요청</a:t>
                      </a: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’</a:t>
                      </a: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 이 포함되어 있는 메일 확인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2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</a:rPr>
                        <a:t>첨부파일 다운로드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en-US" altLang="ko-KR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9095168" y="379791"/>
          <a:ext cx="3003169" cy="85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6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800" b="1">
                          <a:latin typeface="Noto Sans KR"/>
                          <a:ea typeface="Noto Sans KR"/>
                        </a:rPr>
                        <a:t>시스템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하이웍스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URL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Input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Output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9153939" y="106181"/>
            <a:ext cx="2898847" cy="253732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 lvl="0">
              <a:defRPr/>
            </a:pPr>
            <a:r>
              <a:rPr kumimoji="1" lang="ko-KR" altLang="en-US" sz="1000" b="1" i="0" u="none" strike="noStrike" kern="1200" cap="none" spc="0" normalizeH="0" baseline="0">
                <a:effectLst/>
                <a:uLnTx/>
                <a:uFillTx/>
                <a:latin typeface="Noto Sans KR"/>
                <a:ea typeface="Noto Sans KR"/>
              </a:rPr>
              <a:t>출하요청 자동화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66471" y="5402440"/>
            <a:ext cx="8768927" cy="1326351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30000"/>
              </a:lnSpc>
              <a:defRPr/>
            </a:pPr>
            <a:endParaRPr lang="ko-KR" altLang="en-US" sz="900">
              <a:solidFill>
                <a:schemeClr val="tx1"/>
              </a:solidFill>
              <a:latin typeface="Noto Sans KR"/>
              <a:ea typeface="Noto Sans K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214" y="5402440"/>
            <a:ext cx="879618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000" b="1">
                <a:latin typeface="Noto Sans KR"/>
                <a:ea typeface="Noto Sans KR"/>
              </a:rPr>
              <a:t>내용 추가</a:t>
            </a:r>
            <a:endParaRPr lang="en-US" altLang="ko-KR" sz="1000" b="1">
              <a:latin typeface="Noto Sans KR"/>
              <a:ea typeface="Noto Sans KR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1438" y="106181"/>
            <a:ext cx="8821587" cy="4936874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1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7240" y="429787"/>
            <a:ext cx="8773933" cy="4122936"/>
          </a:xfrm>
          <a:prstGeom prst="rect">
            <a:avLst/>
          </a:prstGeom>
        </p:spPr>
      </p:pic>
      <p:sp>
        <p:nvSpPr>
          <p:cNvPr id="23" name="직사각형 8"/>
          <p:cNvSpPr/>
          <p:nvPr/>
        </p:nvSpPr>
        <p:spPr>
          <a:xfrm>
            <a:off x="1595762" y="896797"/>
            <a:ext cx="4500238" cy="368672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24" name="타원 9"/>
          <p:cNvSpPr/>
          <p:nvPr/>
        </p:nvSpPr>
        <p:spPr>
          <a:xfrm>
            <a:off x="1394812" y="665887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1</a:t>
            </a:r>
            <a:endParaRPr lang="ko-KR" altLang="en-US" sz="1200" b="0">
              <a:solidFill>
                <a:srgbClr val="FF0000"/>
              </a:solidFill>
              <a:latin typeface="맑은 고딕"/>
              <a:ea typeface="맑은 고딕"/>
            </a:endParaRPr>
          </a:p>
        </p:txBody>
      </p:sp>
      <p:sp>
        <p:nvSpPr>
          <p:cNvPr id="25" name="직사각형 8"/>
          <p:cNvSpPr/>
          <p:nvPr/>
        </p:nvSpPr>
        <p:spPr>
          <a:xfrm>
            <a:off x="1595762" y="1768241"/>
            <a:ext cx="5368694" cy="368672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26" name="타원 9"/>
          <p:cNvSpPr/>
          <p:nvPr/>
        </p:nvSpPr>
        <p:spPr>
          <a:xfrm>
            <a:off x="1394813" y="1537331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75957" y="217394"/>
            <a:ext cx="8489203" cy="4768129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9096866" y="1493173"/>
          <a:ext cx="3001471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7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1</a:t>
                      </a: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해당부분 캡쳐 </a:t>
                      </a: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or </a:t>
                      </a: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표 복사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en-US" altLang="ko-KR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9095168" y="379791"/>
          <a:ext cx="3003169" cy="85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6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800" b="1">
                          <a:latin typeface="Noto Sans KR"/>
                          <a:ea typeface="Noto Sans KR"/>
                        </a:rPr>
                        <a:t>시스템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하이웍스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URL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Input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Output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9153939" y="106181"/>
            <a:ext cx="2898847" cy="253732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 lvl="0">
              <a:defRPr/>
            </a:pPr>
            <a:r>
              <a:rPr kumimoji="1" lang="ko-KR" altLang="en-US" sz="1000" b="1" i="0" u="none" strike="noStrike" kern="1200" cap="none" spc="0" normalizeH="0" baseline="0">
                <a:effectLst/>
                <a:uLnTx/>
                <a:uFillTx/>
                <a:latin typeface="Noto Sans KR"/>
                <a:ea typeface="Noto Sans KR"/>
              </a:rPr>
              <a:t>출하요청 자동화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66471" y="5402440"/>
            <a:ext cx="8768927" cy="1326351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30000"/>
              </a:lnSpc>
              <a:defRPr/>
            </a:pPr>
            <a:endParaRPr lang="ko-KR" altLang="en-US" sz="900">
              <a:solidFill>
                <a:schemeClr val="tx1"/>
              </a:solidFill>
              <a:latin typeface="Noto Sans KR"/>
              <a:ea typeface="Noto Sans K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214" y="5402440"/>
            <a:ext cx="879618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000" b="1">
                <a:latin typeface="Noto Sans KR"/>
                <a:ea typeface="Noto Sans KR"/>
              </a:rPr>
              <a:t>내용 추가</a:t>
            </a:r>
            <a:endParaRPr lang="en-US" altLang="ko-KR" sz="1000" b="1">
              <a:latin typeface="Noto Sans KR"/>
              <a:ea typeface="Noto Sans KR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1438" y="106181"/>
            <a:ext cx="8821587" cy="4936874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1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sp>
        <p:nvSpPr>
          <p:cNvPr id="23" name="직사각형 8"/>
          <p:cNvSpPr/>
          <p:nvPr/>
        </p:nvSpPr>
        <p:spPr>
          <a:xfrm>
            <a:off x="456497" y="2745768"/>
            <a:ext cx="5499429" cy="1367863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24" name="타원 9"/>
          <p:cNvSpPr/>
          <p:nvPr/>
        </p:nvSpPr>
        <p:spPr>
          <a:xfrm>
            <a:off x="291219" y="2427451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1</a:t>
            </a:r>
            <a:endParaRPr lang="ko-KR" altLang="en-US" sz="1200" b="0">
              <a:solidFill>
                <a:srgbClr val="FF0000"/>
              </a:solidFill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6103" y="487380"/>
            <a:ext cx="8748248" cy="4080210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9096866" y="1493173"/>
          <a:ext cx="3001471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7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1</a:t>
                      </a: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편지쓰기 링크이동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solidFill>
                          <a:schemeClr val="tx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en-US" altLang="ko-KR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9095168" y="379791"/>
          <a:ext cx="3003169" cy="85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6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800" b="1">
                          <a:latin typeface="Noto Sans KR"/>
                          <a:ea typeface="Noto Sans KR"/>
                        </a:rPr>
                        <a:t>시스템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하이웍스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URL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Input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Output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9153939" y="106181"/>
            <a:ext cx="2898847" cy="253732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 lvl="0">
              <a:defRPr/>
            </a:pPr>
            <a:r>
              <a:rPr kumimoji="1" lang="ko-KR" altLang="en-US" sz="1000" b="1" i="0" u="none" strike="noStrike" kern="1200" cap="none" spc="0" normalizeH="0" baseline="0">
                <a:effectLst/>
                <a:uLnTx/>
                <a:uFillTx/>
                <a:latin typeface="Noto Sans KR"/>
                <a:ea typeface="Noto Sans KR"/>
              </a:rPr>
              <a:t>출하요청 자동화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66471" y="5402440"/>
            <a:ext cx="8768927" cy="1326351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30000"/>
              </a:lnSpc>
              <a:defRPr/>
            </a:pPr>
            <a:endParaRPr lang="ko-KR" altLang="en-US" sz="900">
              <a:solidFill>
                <a:schemeClr val="tx1"/>
              </a:solidFill>
              <a:latin typeface="Noto Sans KR"/>
              <a:ea typeface="Noto Sans K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214" y="5402440"/>
            <a:ext cx="879618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000" b="1">
                <a:latin typeface="Noto Sans KR"/>
                <a:ea typeface="Noto Sans KR"/>
              </a:rPr>
              <a:t>내용 추가</a:t>
            </a:r>
            <a:endParaRPr lang="en-US" altLang="ko-KR" sz="1000" b="1">
              <a:latin typeface="Noto Sans KR"/>
              <a:ea typeface="Noto Sans KR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1438" y="106181"/>
            <a:ext cx="8821587" cy="4936874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1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456579" y="158843"/>
            <a:ext cx="6226736" cy="4787855"/>
          </a:xfrm>
          <a:prstGeom prst="rect">
            <a:avLst/>
          </a:prstGeom>
        </p:spPr>
      </p:pic>
      <p:graphicFrame>
        <p:nvGraphicFramePr>
          <p:cNvPr id="16" name="표 15"/>
          <p:cNvGraphicFramePr>
            <a:graphicFrameLocks noGrp="1"/>
          </p:cNvGraphicFramePr>
          <p:nvPr/>
        </p:nvGraphicFramePr>
        <p:xfrm>
          <a:off x="9096866" y="1493173"/>
          <a:ext cx="3001471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7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1</a:t>
                      </a: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받는사람 입력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2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solidFill>
                            <a:schemeClr val="tx1"/>
                          </a:solidFill>
                          <a:latin typeface="Noto Sans KR"/>
                          <a:ea typeface="Noto Sans KR"/>
                        </a:rPr>
                        <a:t>참조 입력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/>
                        <a:t>3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800"/>
                        <a:t>제목 입력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/>
                        <a:t>4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800"/>
                        <a:t>파일 첨부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/>
                        <a:t>5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800"/>
                        <a:t>본문 작성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/>
                        <a:t>6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r>
                        <a:rPr lang="ko-KR" altLang="en-US" sz="800"/>
                        <a:t>보내기 클릭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/>
        </p:nvGraphicFramePr>
        <p:xfrm>
          <a:off x="9095168" y="379791"/>
          <a:ext cx="3003169" cy="85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6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800" b="1">
                          <a:latin typeface="Noto Sans KR"/>
                          <a:ea typeface="Noto Sans KR"/>
                        </a:rPr>
                        <a:t>시스템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하이웍스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URL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Input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Output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9153939" y="106181"/>
            <a:ext cx="2898847" cy="253732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 lvl="0">
              <a:defRPr/>
            </a:pPr>
            <a:r>
              <a:rPr kumimoji="1" lang="ko-KR" altLang="en-US" sz="1000" b="1" i="0" u="none" strike="noStrike" kern="1200" cap="none" spc="0" normalizeH="0" baseline="0">
                <a:effectLst/>
                <a:uLnTx/>
                <a:uFillTx/>
                <a:latin typeface="Noto Sans KR"/>
                <a:ea typeface="Noto Sans KR"/>
              </a:rPr>
              <a:t>출하요청 자동화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66471" y="5402440"/>
            <a:ext cx="8768927" cy="1326351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30000"/>
              </a:lnSpc>
              <a:defRPr/>
            </a:pPr>
            <a:endParaRPr lang="ko-KR" altLang="en-US" sz="900">
              <a:solidFill>
                <a:schemeClr val="tx1"/>
              </a:solidFill>
              <a:latin typeface="Noto Sans KR"/>
              <a:ea typeface="Noto Sans K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214" y="5402440"/>
            <a:ext cx="879618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000" b="1">
                <a:latin typeface="Noto Sans KR"/>
                <a:ea typeface="Noto Sans KR"/>
              </a:rPr>
              <a:t>내용 추가</a:t>
            </a:r>
            <a:endParaRPr lang="en-US" altLang="ko-KR" sz="1000" b="1">
              <a:latin typeface="Noto Sans KR"/>
              <a:ea typeface="Noto Sans KR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1438" y="106181"/>
            <a:ext cx="8821587" cy="4936874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1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sp>
        <p:nvSpPr>
          <p:cNvPr id="23" name="직사각형 8"/>
          <p:cNvSpPr/>
          <p:nvPr/>
        </p:nvSpPr>
        <p:spPr>
          <a:xfrm>
            <a:off x="2034660" y="419848"/>
            <a:ext cx="2697958" cy="265951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24" name="타원 9"/>
          <p:cNvSpPr/>
          <p:nvPr/>
        </p:nvSpPr>
        <p:spPr>
          <a:xfrm>
            <a:off x="1804014" y="214290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1</a:t>
            </a:r>
            <a:endParaRPr lang="ko-KR" altLang="en-US" sz="1200" b="0">
              <a:solidFill>
                <a:srgbClr val="FF0000"/>
              </a:solidFill>
              <a:latin typeface="맑은 고딕"/>
              <a:ea typeface="맑은 고딕"/>
            </a:endParaRPr>
          </a:p>
        </p:txBody>
      </p:sp>
      <p:sp>
        <p:nvSpPr>
          <p:cNvPr id="29" name="직사각형 8"/>
          <p:cNvSpPr/>
          <p:nvPr/>
        </p:nvSpPr>
        <p:spPr>
          <a:xfrm>
            <a:off x="2037648" y="693645"/>
            <a:ext cx="2697958" cy="265951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0" name="타원 9"/>
          <p:cNvSpPr/>
          <p:nvPr/>
        </p:nvSpPr>
        <p:spPr>
          <a:xfrm>
            <a:off x="1807002" y="488087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2</a:t>
            </a:r>
          </a:p>
        </p:txBody>
      </p:sp>
      <p:sp>
        <p:nvSpPr>
          <p:cNvPr id="31" name="직사각형 8"/>
          <p:cNvSpPr/>
          <p:nvPr/>
        </p:nvSpPr>
        <p:spPr>
          <a:xfrm>
            <a:off x="2037649" y="964454"/>
            <a:ext cx="2697958" cy="265951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2" name="타원 9"/>
          <p:cNvSpPr/>
          <p:nvPr/>
        </p:nvSpPr>
        <p:spPr>
          <a:xfrm>
            <a:off x="1807003" y="758896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3</a:t>
            </a:r>
          </a:p>
        </p:txBody>
      </p:sp>
      <p:sp>
        <p:nvSpPr>
          <p:cNvPr id="33" name="직사각형 8"/>
          <p:cNvSpPr/>
          <p:nvPr/>
        </p:nvSpPr>
        <p:spPr>
          <a:xfrm>
            <a:off x="1542721" y="1337983"/>
            <a:ext cx="3230238" cy="443377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4" name="타원 9"/>
          <p:cNvSpPr/>
          <p:nvPr/>
        </p:nvSpPr>
        <p:spPr>
          <a:xfrm>
            <a:off x="1312075" y="1132425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4</a:t>
            </a:r>
          </a:p>
        </p:txBody>
      </p:sp>
      <p:sp>
        <p:nvSpPr>
          <p:cNvPr id="35" name="직사각형 8"/>
          <p:cNvSpPr/>
          <p:nvPr/>
        </p:nvSpPr>
        <p:spPr>
          <a:xfrm>
            <a:off x="1533383" y="2047689"/>
            <a:ext cx="6171782" cy="2628524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6" name="타원 9"/>
          <p:cNvSpPr/>
          <p:nvPr/>
        </p:nvSpPr>
        <p:spPr>
          <a:xfrm>
            <a:off x="1302737" y="1842131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37" name="직사각형 8"/>
          <p:cNvSpPr/>
          <p:nvPr/>
        </p:nvSpPr>
        <p:spPr>
          <a:xfrm>
            <a:off x="1393310" y="205558"/>
            <a:ext cx="400752" cy="247274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8" name="타원 9"/>
          <p:cNvSpPr/>
          <p:nvPr/>
        </p:nvSpPr>
        <p:spPr>
          <a:xfrm>
            <a:off x="1078620" y="224117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6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405064"/>
              </p:ext>
            </p:extLst>
          </p:nvPr>
        </p:nvGraphicFramePr>
        <p:xfrm>
          <a:off x="9096866" y="1493173"/>
          <a:ext cx="3001471" cy="3840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4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371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solidFill>
                          <a:schemeClr val="tx1"/>
                        </a:solidFill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en-US" altLang="ko-KR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800"/>
                    </a:p>
                  </a:txBody>
                  <a:tcPr marL="0" marR="0" marT="0" marB="0"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>
                        <a:defRPr/>
                      </a:pPr>
                      <a:endParaRPr lang="ko-KR" altLang="en-US" sz="800"/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solid"/>
                      <a:round/>
                      <a:headEnd w="med" len="med"/>
                      <a:tailEnd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7893047"/>
              </p:ext>
            </p:extLst>
          </p:nvPr>
        </p:nvGraphicFramePr>
        <p:xfrm>
          <a:off x="9095168" y="379791"/>
          <a:ext cx="3003169" cy="85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760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271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800" b="1">
                          <a:latin typeface="Noto Sans KR"/>
                          <a:ea typeface="Noto Sans KR"/>
                        </a:rPr>
                        <a:t>시스템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이지차저 </a:t>
                      </a:r>
                      <a:r>
                        <a:rPr lang="en-US" altLang="ko-KR" sz="800">
                          <a:latin typeface="Noto Sans KR"/>
                          <a:ea typeface="Noto Sans KR"/>
                        </a:rPr>
                        <a:t>RPA </a:t>
                      </a:r>
                      <a:r>
                        <a:rPr lang="ko-KR" altLang="en-US" sz="800">
                          <a:latin typeface="Noto Sans KR"/>
                          <a:ea typeface="Noto Sans KR"/>
                        </a:rPr>
                        <a:t>업무영상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URL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Input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3360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800" b="1">
                          <a:latin typeface="Noto Sans KR"/>
                          <a:ea typeface="Noto Sans KR"/>
                        </a:rPr>
                        <a:t>Output</a:t>
                      </a:r>
                      <a:endParaRPr lang="ko-KR" altLang="en-US" sz="800" b="1">
                        <a:latin typeface="Noto Sans KR"/>
                        <a:ea typeface="Noto Sans KR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ko-KR" altLang="en-US" sz="800">
                        <a:latin typeface="Noto Sans KR"/>
                        <a:ea typeface="Noto Sans KR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9153939" y="106181"/>
            <a:ext cx="2898847" cy="253732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 lvl="0">
              <a:defRPr/>
            </a:pPr>
            <a:r>
              <a:rPr kumimoji="1" lang="ko-KR" altLang="en-US" sz="1000" b="1" i="0" u="none" strike="noStrike" kern="1200" cap="none" spc="0" normalizeH="0" baseline="0">
                <a:effectLst/>
                <a:uLnTx/>
                <a:uFillTx/>
                <a:latin typeface="Noto Sans KR"/>
                <a:ea typeface="Noto Sans KR"/>
              </a:rPr>
              <a:t>출하요청 자동화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66471" y="5402440"/>
            <a:ext cx="8768927" cy="1326351"/>
          </a:xfrm>
          <a:prstGeom prst="rect">
            <a:avLst/>
          </a:prstGeom>
          <a:ln>
            <a:noFill/>
          </a:ln>
        </p:spPr>
        <p:txBody>
          <a:bodyPr wrap="none" lIns="36000" tIns="36000" rIns="36000" bIns="36000" anchor="ctr">
            <a:noAutofit/>
          </a:bodyPr>
          <a:lstStyle/>
          <a:p>
            <a:pPr>
              <a:lnSpc>
                <a:spcPct val="130000"/>
              </a:lnSpc>
              <a:defRPr/>
            </a:pPr>
            <a:endParaRPr lang="ko-KR" altLang="en-US" sz="900">
              <a:solidFill>
                <a:schemeClr val="tx1"/>
              </a:solidFill>
              <a:latin typeface="Noto Sans KR"/>
              <a:ea typeface="Noto Sans K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214" y="5402440"/>
            <a:ext cx="8796184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000" b="1">
                <a:latin typeface="Noto Sans KR"/>
                <a:ea typeface="Noto Sans KR"/>
              </a:rPr>
              <a:t>내용 추가</a:t>
            </a:r>
            <a:endParaRPr lang="en-US" altLang="ko-KR" sz="1000" b="1">
              <a:latin typeface="Noto Sans KR"/>
              <a:ea typeface="Noto Sans KR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41438" y="106181"/>
            <a:ext cx="8821587" cy="4936874"/>
          </a:xfrm>
          <a:prstGeom prst="rect">
            <a:avLst/>
          </a:prstGeom>
          <a:ln w="25400">
            <a:solidFill>
              <a:schemeClr val="tx1">
                <a:lumMod val="95000"/>
                <a:lumOff val="5000"/>
              </a:schemeClr>
            </a:solidFill>
            <a:prstDash val="solid"/>
          </a:ln>
        </p:spPr>
        <p:txBody>
          <a:bodyPr wrap="none" lIns="36000" tIns="36000" rIns="36000" bIns="36000" anchor="ctr">
            <a:no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endParaRPr kumimoji="1" lang="ko-KR" altLang="en-US" sz="100" b="0" i="0" u="none" strike="noStrike" kern="1200" cap="none" spc="0" normalizeH="0" baseline="0">
              <a:solidFill>
                <a:prstClr val="black"/>
              </a:solidFill>
              <a:effectLst/>
              <a:uLnTx/>
              <a:uFillTx/>
              <a:latin typeface="Noto Sans KR"/>
              <a:ea typeface="Noto Sans KR"/>
            </a:endParaRPr>
          </a:p>
        </p:txBody>
      </p:sp>
      <p:sp>
        <p:nvSpPr>
          <p:cNvPr id="29" name="직사각형 8"/>
          <p:cNvSpPr/>
          <p:nvPr/>
        </p:nvSpPr>
        <p:spPr>
          <a:xfrm>
            <a:off x="2037648" y="693645"/>
            <a:ext cx="2697958" cy="265951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0" name="타원 9"/>
          <p:cNvSpPr/>
          <p:nvPr/>
        </p:nvSpPr>
        <p:spPr>
          <a:xfrm>
            <a:off x="1807002" y="488087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2</a:t>
            </a:r>
          </a:p>
        </p:txBody>
      </p:sp>
      <p:sp>
        <p:nvSpPr>
          <p:cNvPr id="31" name="직사각형 8"/>
          <p:cNvSpPr/>
          <p:nvPr/>
        </p:nvSpPr>
        <p:spPr>
          <a:xfrm>
            <a:off x="2037649" y="964454"/>
            <a:ext cx="2697958" cy="265951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2" name="타원 9"/>
          <p:cNvSpPr/>
          <p:nvPr/>
        </p:nvSpPr>
        <p:spPr>
          <a:xfrm>
            <a:off x="1807003" y="758896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3</a:t>
            </a:r>
          </a:p>
        </p:txBody>
      </p:sp>
      <p:sp>
        <p:nvSpPr>
          <p:cNvPr id="33" name="직사각형 8"/>
          <p:cNvSpPr/>
          <p:nvPr/>
        </p:nvSpPr>
        <p:spPr>
          <a:xfrm>
            <a:off x="1542721" y="1337983"/>
            <a:ext cx="3230238" cy="443377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4" name="타원 9"/>
          <p:cNvSpPr/>
          <p:nvPr/>
        </p:nvSpPr>
        <p:spPr>
          <a:xfrm>
            <a:off x="1312075" y="1132425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4</a:t>
            </a:r>
          </a:p>
        </p:txBody>
      </p:sp>
      <p:sp>
        <p:nvSpPr>
          <p:cNvPr id="35" name="직사각형 8"/>
          <p:cNvSpPr/>
          <p:nvPr/>
        </p:nvSpPr>
        <p:spPr>
          <a:xfrm>
            <a:off x="1533383" y="2047689"/>
            <a:ext cx="6171782" cy="2628524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6" name="타원 9"/>
          <p:cNvSpPr/>
          <p:nvPr/>
        </p:nvSpPr>
        <p:spPr>
          <a:xfrm>
            <a:off x="1302737" y="1842131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5</a:t>
            </a:r>
          </a:p>
        </p:txBody>
      </p:sp>
      <p:sp>
        <p:nvSpPr>
          <p:cNvPr id="37" name="직사각형 8"/>
          <p:cNvSpPr/>
          <p:nvPr/>
        </p:nvSpPr>
        <p:spPr>
          <a:xfrm>
            <a:off x="1393310" y="205558"/>
            <a:ext cx="400752" cy="247274"/>
          </a:xfrm>
          <a:prstGeom prst="rect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endParaRPr lang="ko-KR" altLang="en-US" b="0">
              <a:solidFill>
                <a:schemeClr val="tx1"/>
              </a:solidFill>
              <a:latin typeface="맑은 고딕"/>
              <a:ea typeface="맑은 고딕"/>
            </a:endParaRPr>
          </a:p>
        </p:txBody>
      </p:sp>
      <p:sp>
        <p:nvSpPr>
          <p:cNvPr id="38" name="타원 9"/>
          <p:cNvSpPr/>
          <p:nvPr/>
        </p:nvSpPr>
        <p:spPr>
          <a:xfrm>
            <a:off x="1078620" y="224117"/>
            <a:ext cx="221673" cy="230910"/>
          </a:xfrm>
          <a:prstGeom prst="ellipse">
            <a:avLst/>
          </a:prstGeom>
          <a:ln w="15875">
            <a:solidFill>
              <a:srgbClr val="FF0000"/>
            </a:solidFill>
          </a:ln>
        </p:spPr>
        <p:txBody>
          <a:bodyPr wrap="none" lIns="36000" tIns="36000" rIns="36000" bIns="36000" anchor="ctr">
            <a:noAutofit/>
          </a:bodyPr>
          <a:lstStyle/>
          <a:p>
            <a:pPr algn="ctr">
              <a:defRPr/>
            </a:pPr>
            <a:r>
              <a:rPr lang="en-US" altLang="ko-KR" sz="1200" b="0">
                <a:solidFill>
                  <a:srgbClr val="FF0000"/>
                </a:solidFill>
                <a:latin typeface="맑은 고딕"/>
                <a:ea typeface="맑은 고딕"/>
              </a:rPr>
              <a:t>6</a:t>
            </a:r>
          </a:p>
        </p:txBody>
      </p:sp>
      <p:pic>
        <p:nvPicPr>
          <p:cNvPr id="5" name="이지차저 RPA업무영상">
            <a:hlinkClick r:id="" action="ppaction://media"/>
            <a:extLst>
              <a:ext uri="{FF2B5EF4-FFF2-40B4-BE49-F238E27FC236}">
                <a16:creationId xmlns:a16="http://schemas.microsoft.com/office/drawing/2014/main" id="{DAEDA9EC-34D6-4BE0-8A8E-1FE1C24A09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0238" y="339572"/>
            <a:ext cx="7853649" cy="441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1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chemeClr val="bg1">
              <a:lumMod val="75000"/>
            </a:schemeClr>
          </a:solidFill>
        </a:ln>
      </a:spPr>
      <a:bodyPr wrap="none" lIns="36000" tIns="36000" rIns="36000" bIns="36000" rtlCol="0" anchor="ctr">
        <a:noAutofit/>
      </a:bodyPr>
      <a:lstStyle>
        <a:defPPr algn="ctr">
          <a:defRPr b="0" dirty="0">
            <a:solidFill>
              <a:schemeClr val="tx1"/>
            </a:solidFill>
            <a:latin typeface="맑은 고딕"/>
            <a:ea typeface="맑은 고딕"/>
          </a:defRPr>
        </a:defPPr>
      </a:lstStyle>
    </a:spDef>
    <a:lnDef>
      <a:spPr>
        <a:ln w="6350">
          <a:solidFill>
            <a:schemeClr val="bg1">
              <a:lumMod val="75000"/>
            </a:schemeClr>
          </a:solidFill>
          <a:prstDash val="solid"/>
          <a:headEnd w="med" len="med"/>
          <a:tailEnd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700" b="0" dirty="0">
            <a:solidFill>
              <a:schemeClr val="tx1"/>
            </a:solidFill>
            <a:latin typeface="+mn-ea"/>
            <a:ea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268</Words>
  <Application>Microsoft Office PowerPoint</Application>
  <PresentationFormat>와이드스크린</PresentationFormat>
  <Paragraphs>166</Paragraphs>
  <Slides>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Noto Sans KR</vt:lpstr>
      <vt:lpstr>굴림</vt:lpstr>
      <vt:lpstr>돋움</vt:lpstr>
      <vt:lpstr>맑은 고딕</vt:lpstr>
      <vt:lpstr>Arial</vt:lpstr>
      <vt:lpstr>Tahoma</vt:lpstr>
      <vt:lpstr>1_디자인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강희 박</dc:creator>
  <cp:lastModifiedBy>채운 박</cp:lastModifiedBy>
  <cp:revision>208</cp:revision>
  <dcterms:created xsi:type="dcterms:W3CDTF">2024-05-22T02:21:00Z</dcterms:created>
  <dcterms:modified xsi:type="dcterms:W3CDTF">2025-03-06T19:50:02Z</dcterms:modified>
  <cp:version/>
</cp:coreProperties>
</file>

<file path=docProps/thumbnail.jpeg>
</file>